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98" r:id="rId3"/>
    <p:sldId id="260" r:id="rId4"/>
    <p:sldId id="261" r:id="rId5"/>
    <p:sldId id="299" r:id="rId6"/>
    <p:sldId id="301" r:id="rId7"/>
    <p:sldId id="302" r:id="rId8"/>
    <p:sldId id="262" r:id="rId9"/>
    <p:sldId id="310" r:id="rId10"/>
    <p:sldId id="313" r:id="rId11"/>
    <p:sldId id="315" r:id="rId12"/>
    <p:sldId id="316" r:id="rId13"/>
    <p:sldId id="314" r:id="rId14"/>
    <p:sldId id="312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6" r:id="rId23"/>
    <p:sldId id="308" r:id="rId24"/>
    <p:sldId id="325" r:id="rId25"/>
    <p:sldId id="307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Oswald" panose="00000500000000000000" pitchFamily="2" charset="0"/>
      <p:regular r:id="rId37"/>
      <p:bold r:id="rId38"/>
    </p:embeddedFont>
    <p:embeddedFont>
      <p:font typeface="Share Tech Mono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076D90-86E6-476D-83C4-3D76ACDB305B}">
  <a:tblStyle styleId="{C7076D90-86E6-476D-83C4-3D76ACDB30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56" y="52"/>
      </p:cViewPr>
      <p:guideLst>
        <p:guide orient="horz" pos="601"/>
        <p:guide orient="horz" pos="7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36e938087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36e938087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84aac6d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e84aac6d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84aac6d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e84aac6d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70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2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84aac6d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e84aac6d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52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06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flipH="1">
            <a:off x="-1145294" y="-39521"/>
            <a:ext cx="2029371" cy="4383847"/>
            <a:chOff x="7350442" y="2608992"/>
            <a:chExt cx="777239" cy="1673160"/>
          </a:xfrm>
        </p:grpSpPr>
        <p:sp>
          <p:nvSpPr>
            <p:cNvPr id="57" name="Google Shape;57;p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2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3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4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5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640225" y="2105053"/>
            <a:ext cx="2226900" cy="51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hasCustomPrompt="1"/>
          </p:nvPr>
        </p:nvSpPr>
        <p:spPr>
          <a:xfrm>
            <a:off x="713225" y="1807038"/>
            <a:ext cx="848700" cy="51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2"/>
          </p:nvPr>
        </p:nvSpPr>
        <p:spPr>
          <a:xfrm>
            <a:off x="1640225" y="3495710"/>
            <a:ext cx="2226900" cy="51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1640225" y="2890732"/>
            <a:ext cx="2226900" cy="6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000" b="1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195512"/>
            <a:ext cx="848700" cy="51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1640225" y="1502238"/>
            <a:ext cx="2226900" cy="6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000" b="1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6"/>
          </p:nvPr>
        </p:nvSpPr>
        <p:spPr>
          <a:xfrm flipH="1">
            <a:off x="5278842" y="2105062"/>
            <a:ext cx="2226900" cy="51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 flipH="1">
            <a:off x="5278842" y="1502238"/>
            <a:ext cx="2226900" cy="6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000" b="1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582034" y="1807038"/>
            <a:ext cx="848700" cy="51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 flipH="1">
            <a:off x="5278842" y="3495713"/>
            <a:ext cx="2226900" cy="51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 flipH="1">
            <a:off x="5278832" y="2890737"/>
            <a:ext cx="2226900" cy="6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000" b="1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582034" y="3195513"/>
            <a:ext cx="848700" cy="51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 Mono"/>
              <a:buNone/>
              <a:defRPr sz="3000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/>
          <p:nvPr/>
        </p:nvSpPr>
        <p:spPr>
          <a:xfrm flipH="1">
            <a:off x="8746125" y="471386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 flipH="1">
            <a:off x="260175" y="32051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260175" y="471386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8746125" y="32051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35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6" r:id="rId5"/>
    <p:sldLayoutId id="2147483671" r:id="rId6"/>
    <p:sldLayoutId id="2147483672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FP- GROWTH ALGORITHM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713225" y="3766350"/>
            <a:ext cx="43590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GVHD: Nguyễn Trọng Bình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Nhóm: Phật tử online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231;p30">
            <a:extLst>
              <a:ext uri="{FF2B5EF4-FFF2-40B4-BE49-F238E27FC236}">
                <a16:creationId xmlns:a16="http://schemas.microsoft.com/office/drawing/2014/main" id="{50161374-832C-E7C5-3626-3AFC0B0AE9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525" y="0"/>
            <a:ext cx="43923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54E7-4900-5F61-CAD9-19C9C0CC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95080-9718-EE65-1FF3-A6EEF41B1B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12E1D9-BA8C-F348-C70D-9CDB4F5B770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5FE3D7-0DA9-147B-4F4A-4BD9A7E9AFA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7DF6A1-165C-9CAF-25E3-84CABF8FBA3B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D50FD31-B304-3809-27BA-BD1F667F2F7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6B3FEA1-C977-FB9F-5ED6-68631DB5B047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40386C-8BE7-E966-867E-A87E86718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06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758-BB36-88F4-C92A-29554969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9FE84-6E21-B5D0-A960-A5D177C4F4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035BED-142E-50D5-23FC-C4649711129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CF61249-6E8B-A581-A31D-5AF061400D7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6CA32C-ACFC-BCAD-D170-6CE61AE1B231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4D21B61-8CBB-B80C-6093-BE09462396F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3026CC5-6FBA-54D9-FDFC-9568AF082D13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A274AD-EEB7-423A-C3E5-2CF99375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6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20E119B-C708-DD51-DD2A-9FB39CD52D2D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84E0CE-1643-B3C5-5E35-6021083C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3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A4EF-4B46-24CD-8FAB-D7D659AA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B9DD3-A44A-EEE8-33EE-CC9216DB7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78AEBD-9778-67DD-B588-09171F27608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D1F463E-9455-55F9-AE30-B7E39123E21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22F0D3-76F4-6EE2-BF97-5E0521C2BD1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5B8361B-2742-D062-0F1E-108BBA098F0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114CABA-E7AD-AC4C-3156-2887713A76A7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BBF8B4-DF8A-4543-F061-4EF4836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FE40-8E07-E924-E7DD-AB3C6260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E838E-8500-3EF9-FFE8-83DCABE425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C89BB4-343C-97C2-8614-2F560123B93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7BAF91-E18D-96CB-9D7E-466D03E8692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D96713-B50A-24F5-8364-5D5D860F8D06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E24A37D-84A2-2256-19B6-F4630C50679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EEAC250-E5A9-6DFA-160F-E20ED37BAD16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E48620-44A3-C156-BEE0-F7FC1115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7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C1BD-9204-D495-9E29-40710721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836E1-3C42-904A-D793-8340CAB11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6D92BE-CD05-4B72-D955-CB1A9ACBE43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3ED0FA-287A-921D-B9F1-3B0CFBE1804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8C3196-0870-6AF5-4D1F-BECE6ABAFBC4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2ADAEA4-0E85-27CC-E0B5-FE3565897A2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E0CC19-8FE8-2A05-515B-D163D5EFF719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A8B9C7-FAFB-BA37-4967-76F3E3BCF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0"/>
            <a:ext cx="9296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0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899D-AF2C-4832-83E4-50BD8097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761D4-2FCD-C71D-33DA-B29140372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FDF3E6-124B-0A2A-8965-8B818A04928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0FF866-3B27-F863-6B3F-DA213581013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AC60861-7EC1-265C-5E5B-B37B0562B190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E962A2A-2105-4F8A-81D4-99BC9BB33A7D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A1DBD2-3D4F-391C-EBAD-0AAF42ABFA1E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DBCF9-FAAB-D259-798A-795269B0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89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3159-EFC8-9CDC-AE5B-C438F9A57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178BA-068C-B669-67E4-A310AE61F2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D58F48-194A-14DB-4C1D-568632775CB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7E1A1B-CC78-92D4-85A1-D1DA86DDDB9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F02EC2-5038-BD59-7EF6-E311E9BA507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9AAEF7B-D599-C8BC-EF9A-3DCC77DFCC8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1C8E7C3-B997-0A25-E89C-E34A80B2E0E5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994635-03A9-403D-8D9A-0E2708E9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96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F9F3-ED55-A5A6-DF8A-256FB273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393DF-33FD-E6DC-27DE-0184B399F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D670A-2068-4FD0-DB2D-D8D3679BFA3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C23E484-2B79-B11F-7400-E73494700BE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5B400F-4C8C-90C9-B9E3-B1D227C195E3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31B3891-FD3A-1CC4-60AF-B50543558559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076F4B-8EAF-359B-103D-5A98EF8C27D6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FD49E1-DB44-6FD7-956D-8EE286DF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46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6AAB-6AB1-8DD8-0FB8-DE13A74CE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3124E-370C-8A66-0A8C-59F7F1D539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4B516A-6212-C197-58B4-E4C36CA9951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3D8586-DF2C-CE02-D022-0F87AB0B8ED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8DF36F-DC59-937A-4D51-4629BCA0219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B13F6F5-1F23-2901-1BCB-5F08A2FAB4C4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2E834A-5457-BA84-7C90-4CCF3ECEDBA4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27C99-792B-3169-87AB-F0B403DE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2286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17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5"/>
          <p:cNvSpPr txBox="1">
            <a:spLocks noGrp="1"/>
          </p:cNvSpPr>
          <p:nvPr>
            <p:ph type="title" idx="15"/>
          </p:nvPr>
        </p:nvSpPr>
        <p:spPr>
          <a:xfrm>
            <a:off x="607452" y="176076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nhóm </a:t>
            </a:r>
            <a:endParaRPr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3" name="Google Shape;833;p45"/>
          <p:cNvSpPr txBox="1">
            <a:spLocks noGrp="1"/>
          </p:cNvSpPr>
          <p:nvPr>
            <p:ph type="title"/>
          </p:nvPr>
        </p:nvSpPr>
        <p:spPr>
          <a:xfrm>
            <a:off x="713225" y="1250430"/>
            <a:ext cx="848700" cy="512100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5" name="Google Shape;835;p45"/>
          <p:cNvSpPr txBox="1">
            <a:spLocks noGrp="1"/>
          </p:cNvSpPr>
          <p:nvPr>
            <p:ph type="subTitle" idx="3"/>
          </p:nvPr>
        </p:nvSpPr>
        <p:spPr>
          <a:xfrm>
            <a:off x="5889781" y="2265511"/>
            <a:ext cx="2550775" cy="765059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Đặng Xuân Bách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20133023</a:t>
            </a:r>
          </a:p>
        </p:txBody>
      </p:sp>
      <p:sp>
        <p:nvSpPr>
          <p:cNvPr id="836" name="Google Shape;836;p45"/>
          <p:cNvSpPr txBox="1">
            <a:spLocks noGrp="1"/>
          </p:cNvSpPr>
          <p:nvPr>
            <p:ph type="title" idx="4"/>
          </p:nvPr>
        </p:nvSpPr>
        <p:spPr>
          <a:xfrm>
            <a:off x="4964923" y="2338716"/>
            <a:ext cx="848700" cy="512100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7" name="Google Shape;837;p45"/>
          <p:cNvSpPr txBox="1">
            <a:spLocks noGrp="1"/>
          </p:cNvSpPr>
          <p:nvPr>
            <p:ph type="subTitle" idx="5"/>
          </p:nvPr>
        </p:nvSpPr>
        <p:spPr>
          <a:xfrm>
            <a:off x="1643133" y="1123950"/>
            <a:ext cx="2540291" cy="765059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 Gia Minh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20133069</a:t>
            </a:r>
            <a:endParaRPr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9" name="Google Shape;839;p45"/>
          <p:cNvSpPr txBox="1">
            <a:spLocks noGrp="1"/>
          </p:cNvSpPr>
          <p:nvPr>
            <p:ph type="subTitle" idx="7"/>
          </p:nvPr>
        </p:nvSpPr>
        <p:spPr>
          <a:xfrm flipH="1">
            <a:off x="3945088" y="3341522"/>
            <a:ext cx="2604351" cy="655438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Phan Quốc Lưu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20133065</a:t>
            </a:r>
            <a:endParaRPr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0" name="Google Shape;840;p45"/>
          <p:cNvSpPr txBox="1">
            <a:spLocks noGrp="1"/>
          </p:cNvSpPr>
          <p:nvPr>
            <p:ph type="title" idx="8"/>
          </p:nvPr>
        </p:nvSpPr>
        <p:spPr>
          <a:xfrm flipH="1">
            <a:off x="3096388" y="3379230"/>
            <a:ext cx="848700" cy="512100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44" name="Google Shape;844;p45"/>
          <p:cNvGrpSpPr/>
          <p:nvPr/>
        </p:nvGrpSpPr>
        <p:grpSpPr>
          <a:xfrm>
            <a:off x="4118331" y="1365681"/>
            <a:ext cx="216300" cy="965800"/>
            <a:chOff x="4664716" y="3950185"/>
            <a:chExt cx="216300" cy="965800"/>
          </a:xfrm>
        </p:grpSpPr>
        <p:sp>
          <p:nvSpPr>
            <p:cNvPr id="845" name="Google Shape;845;p45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6" name="Google Shape;846;p45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Google Shape;835;p45">
            <a:extLst>
              <a:ext uri="{FF2B5EF4-FFF2-40B4-BE49-F238E27FC236}">
                <a16:creationId xmlns:a16="http://schemas.microsoft.com/office/drawing/2014/main" id="{5825AB6F-A267-45D9-BCAF-B89410F50509}"/>
              </a:ext>
            </a:extLst>
          </p:cNvPr>
          <p:cNvSpPr txBox="1">
            <a:spLocks/>
          </p:cNvSpPr>
          <p:nvPr/>
        </p:nvSpPr>
        <p:spPr>
          <a:xfrm>
            <a:off x="1632649" y="2230628"/>
            <a:ext cx="2550775" cy="76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000" b="1" i="0" u="none" strike="noStrike" cap="none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pPr marL="0" indent="0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Dương Quốc Tuấn</a:t>
            </a:r>
          </a:p>
          <a:p>
            <a:pPr marL="0" indent="0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20133109</a:t>
            </a:r>
          </a:p>
        </p:txBody>
      </p:sp>
      <p:sp>
        <p:nvSpPr>
          <p:cNvPr id="17" name="Google Shape;836;p45">
            <a:extLst>
              <a:ext uri="{FF2B5EF4-FFF2-40B4-BE49-F238E27FC236}">
                <a16:creationId xmlns:a16="http://schemas.microsoft.com/office/drawing/2014/main" id="{E658FBF1-7D14-4533-9AB3-116BAD454412}"/>
              </a:ext>
            </a:extLst>
          </p:cNvPr>
          <p:cNvSpPr txBox="1">
            <a:spLocks/>
          </p:cNvSpPr>
          <p:nvPr/>
        </p:nvSpPr>
        <p:spPr>
          <a:xfrm>
            <a:off x="697835" y="2321592"/>
            <a:ext cx="848700" cy="512100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hare Tech Mono"/>
              <a:buNone/>
              <a:defRPr sz="4000" b="1" i="0" u="none" strike="noStrike" cap="none">
                <a:solidFill>
                  <a:schemeClr val="accent3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Google Shape;835;p45">
            <a:extLst>
              <a:ext uri="{FF2B5EF4-FFF2-40B4-BE49-F238E27FC236}">
                <a16:creationId xmlns:a16="http://schemas.microsoft.com/office/drawing/2014/main" id="{B2ED4769-9F81-47C0-BF04-42010DE646BB}"/>
              </a:ext>
            </a:extLst>
          </p:cNvPr>
          <p:cNvSpPr txBox="1">
            <a:spLocks/>
          </p:cNvSpPr>
          <p:nvPr/>
        </p:nvSpPr>
        <p:spPr>
          <a:xfrm>
            <a:off x="5889781" y="1103495"/>
            <a:ext cx="2550775" cy="76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000" b="1" i="0" u="none" strike="noStrike" cap="none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hare Tech Mono"/>
              <a:buNone/>
              <a:defRPr sz="2200" b="0" i="0" u="none" strike="noStrike" cap="none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>
            <a:pPr marL="0" indent="0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 Hoàng Lương</a:t>
            </a:r>
          </a:p>
          <a:p>
            <a:pPr marL="0" indent="0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20133064</a:t>
            </a:r>
          </a:p>
        </p:txBody>
      </p:sp>
      <p:sp>
        <p:nvSpPr>
          <p:cNvPr id="21" name="Google Shape;836;p45">
            <a:extLst>
              <a:ext uri="{FF2B5EF4-FFF2-40B4-BE49-F238E27FC236}">
                <a16:creationId xmlns:a16="http://schemas.microsoft.com/office/drawing/2014/main" id="{A96B2B6B-9E68-4F5E-8DA9-D629798111A1}"/>
              </a:ext>
            </a:extLst>
          </p:cNvPr>
          <p:cNvSpPr txBox="1">
            <a:spLocks/>
          </p:cNvSpPr>
          <p:nvPr/>
        </p:nvSpPr>
        <p:spPr>
          <a:xfrm>
            <a:off x="4954967" y="1212217"/>
            <a:ext cx="848700" cy="512100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hare Tech Mono"/>
              <a:buNone/>
              <a:defRPr sz="4000" b="1" i="0" u="none" strike="noStrike" cap="none">
                <a:solidFill>
                  <a:schemeClr val="accent3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7C39-E0E4-3CB7-F693-BD890003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45402-36DF-9F15-9EA9-643311B54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2AA9E-E19F-D26A-4373-F96A848BB15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5CCDCF-891A-BBBA-9FC3-0EF9E1262F9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A1C2B3-CA0F-623A-6482-7B4311A6D172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E7CABE1-22FC-343B-CE7E-38040AD6D6A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B1868F6-B898-EA5D-A859-8447FDCC76EF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A928CE-689C-3C92-67D4-7E37EE5AD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4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CEAB-42FD-8F2E-F85A-DF41A5CC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9D14-7155-D289-232E-0402FF5BBB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BAF6C1-EBF7-9F52-1A7B-F6AAB6A55A5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6067547-9DC4-7EB2-A9DB-E4A433F340A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A948D09-38DE-253D-8ED9-A359C5BE59DA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65C23CC-D227-2848-F6FC-0DB249C4C13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521B09-12FA-988E-F02C-3705756C04D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2B278F-6362-2366-A5B7-6F6116EA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6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15DB-6C88-E177-1ACC-1627154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F7E82-2D72-F539-3E67-F6AFBBDC8F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3055E5-5974-2848-3358-4A8BACD217A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C1D571-4528-FEFE-932B-B7E920A739E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4D0106-94F5-2403-5CFC-4B560411AABE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4541B93-5624-F7D6-F90D-1A04F918ACBD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DDD825-BE29-2A37-EC20-18B8475A4B0E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99538-0E4D-6B44-1730-6FC1E3CB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6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4"/>
          <p:cNvGrpSpPr/>
          <p:nvPr/>
        </p:nvGrpSpPr>
        <p:grpSpPr>
          <a:xfrm rot="5400000" flipH="1">
            <a:off x="642710" y="2353952"/>
            <a:ext cx="1923589" cy="4155628"/>
            <a:chOff x="7350442" y="2608992"/>
            <a:chExt cx="777239" cy="1673160"/>
          </a:xfrm>
        </p:grpSpPr>
        <p:sp>
          <p:nvSpPr>
            <p:cNvPr id="327" name="Google Shape;327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34"/>
          <p:cNvGrpSpPr/>
          <p:nvPr/>
        </p:nvGrpSpPr>
        <p:grpSpPr>
          <a:xfrm rot="-5400000">
            <a:off x="6219010" y="-1200773"/>
            <a:ext cx="1923589" cy="4155628"/>
            <a:chOff x="7350442" y="2608992"/>
            <a:chExt cx="777239" cy="1673160"/>
          </a:xfrm>
        </p:grpSpPr>
        <p:sp>
          <p:nvSpPr>
            <p:cNvPr id="336" name="Google Shape;336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4"/>
          <p:cNvSpPr/>
          <p:nvPr/>
        </p:nvSpPr>
        <p:spPr>
          <a:xfrm>
            <a:off x="2190425" y="970100"/>
            <a:ext cx="4810800" cy="32019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 panose="02020603050405020304" pitchFamily="18" charset="0"/>
                <a:cs typeface="Times New Roman" panose="02020603050405020304" pitchFamily="18" charset="0"/>
              </a:rPr>
              <a:t>03. Ưu, nhược điểm 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 sánh ưu điểm, nhược điểm của thuật toán FP- Growth so với thuật toán Aprioty</a:t>
            </a: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1384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AD7BEB-B5EA-0684-5E01-69E8D67E7EC4}"/>
              </a:ext>
            </a:extLst>
          </p:cNvPr>
          <p:cNvSpPr txBox="1"/>
          <p:nvPr/>
        </p:nvSpPr>
        <p:spPr>
          <a:xfrm>
            <a:off x="849085" y="689088"/>
            <a:ext cx="78948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Ưu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điểm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Nén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cơ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sở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trong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một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cấu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trúc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cây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gọn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nhẹ</a:t>
            </a:r>
            <a:r>
              <a:rPr lang="en-US" sz="2000" dirty="0">
                <a:solidFill>
                  <a:schemeClr val="tx1"/>
                </a:solidFill>
              </a:rPr>
              <a:t> FP-Tree.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Chỉ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cần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quét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cơ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sở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r>
              <a:rPr lang="en-US" sz="2000" dirty="0">
                <a:solidFill>
                  <a:schemeClr val="tx1"/>
                </a:solidFill>
              </a:rPr>
              <a:t> 2 </a:t>
            </a:r>
            <a:r>
              <a:rPr lang="en-US" sz="2000" dirty="0" err="1">
                <a:solidFill>
                  <a:schemeClr val="tx1"/>
                </a:solidFill>
              </a:rPr>
              <a:t>lần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tx1"/>
                </a:solidFill>
              </a:rPr>
              <a:t>Hiệu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ngưỡng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minsup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bé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err="1">
                <a:solidFill>
                  <a:schemeClr val="tx1"/>
                </a:solidFill>
              </a:rPr>
              <a:t>Nhược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điểm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Thuật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toán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cài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đặt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phức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tạp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hơn</a:t>
            </a:r>
            <a:r>
              <a:rPr lang="en-US" sz="2000" dirty="0">
                <a:solidFill>
                  <a:schemeClr val="tx1"/>
                </a:solidFill>
              </a:rPr>
              <a:t> so </a:t>
            </a:r>
            <a:r>
              <a:rPr lang="en-US" sz="2000" dirty="0" err="1">
                <a:solidFill>
                  <a:schemeClr val="tx1"/>
                </a:solidFill>
              </a:rPr>
              <a:t>với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Apriori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- Khi </a:t>
            </a:r>
            <a:r>
              <a:rPr lang="en-US" sz="2000" dirty="0" err="1">
                <a:solidFill>
                  <a:schemeClr val="tx1"/>
                </a:solidFill>
              </a:rPr>
              <a:t>cơ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sở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lớn</a:t>
            </a:r>
            <a:r>
              <a:rPr lang="en-US" sz="2000" dirty="0">
                <a:solidFill>
                  <a:schemeClr val="tx1"/>
                </a:solidFill>
              </a:rPr>
              <a:t> FP-Tree </a:t>
            </a:r>
            <a:r>
              <a:rPr lang="en-US" sz="2000" dirty="0" err="1">
                <a:solidFill>
                  <a:schemeClr val="tx1"/>
                </a:solidFill>
              </a:rPr>
              <a:t>lớn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lưu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vừa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trong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nhớ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Sử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dụng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đệ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quy</a:t>
            </a:r>
            <a:r>
              <a:rPr lang="en-US" sz="2000" dirty="0">
                <a:solidFill>
                  <a:schemeClr val="tx1"/>
                </a:solidFill>
              </a:rPr>
              <a:t> (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khử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đệ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quy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518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25276" y="149047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FP- GROWTH</a:t>
            </a:r>
            <a:endParaRPr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oogle Shape;360;p35">
            <a:extLst>
              <a:ext uri="{FF2B5EF4-FFF2-40B4-BE49-F238E27FC236}">
                <a16:creationId xmlns:a16="http://schemas.microsoft.com/office/drawing/2014/main" id="{945A06DD-4F21-ED49-81EB-116A704D33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276" y="725047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Frequent itemset từ FP- Tree</a:t>
            </a:r>
            <a:endParaRPr lang="en-US" sz="16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AABDB-454B-EEF0-7BC4-91E1C3AC0A29}"/>
              </a:ext>
            </a:extLst>
          </p:cNvPr>
          <p:cNvSpPr txBox="1"/>
          <p:nvPr/>
        </p:nvSpPr>
        <p:spPr>
          <a:xfrm>
            <a:off x="425276" y="1623886"/>
            <a:ext cx="5688358" cy="773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Trong quá trình tìm kiếm frequent itemsets, chúng ta sử dụng một cấu trúc dữ liệu gọi là conditional pattern base và conditional FP-Tree để đơn giản hóa quá trình tìm kiếm.</a:t>
            </a:r>
            <a:endParaRPr lang="en-US" sz="11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5F952-1C9B-DD06-8370-84657A8F31AB}"/>
              </a:ext>
            </a:extLst>
          </p:cNvPr>
          <p:cNvSpPr txBox="1"/>
          <p:nvPr/>
        </p:nvSpPr>
        <p:spPr>
          <a:xfrm>
            <a:off x="425277" y="2868736"/>
            <a:ext cx="55069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en-US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Để tìm kiếm các frequent itemsets, chúng ta duyệt qua các nút trong FP-Tree và xây dựng các conditional pattern base và conditional FP-Tree tương ứng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83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4"/>
          <p:cNvGrpSpPr/>
          <p:nvPr/>
        </p:nvGrpSpPr>
        <p:grpSpPr>
          <a:xfrm rot="5400000" flipH="1">
            <a:off x="642710" y="2353952"/>
            <a:ext cx="1923589" cy="4155628"/>
            <a:chOff x="7350442" y="2608992"/>
            <a:chExt cx="777239" cy="1673160"/>
          </a:xfrm>
        </p:grpSpPr>
        <p:sp>
          <p:nvSpPr>
            <p:cNvPr id="327" name="Google Shape;327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34"/>
          <p:cNvGrpSpPr/>
          <p:nvPr/>
        </p:nvGrpSpPr>
        <p:grpSpPr>
          <a:xfrm rot="-5400000">
            <a:off x="6219010" y="-1200773"/>
            <a:ext cx="1923589" cy="4155628"/>
            <a:chOff x="7350442" y="2608992"/>
            <a:chExt cx="777239" cy="1673160"/>
          </a:xfrm>
        </p:grpSpPr>
        <p:sp>
          <p:nvSpPr>
            <p:cNvPr id="336" name="Google Shape;336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4"/>
          <p:cNvSpPr/>
          <p:nvPr/>
        </p:nvSpPr>
        <p:spPr>
          <a:xfrm>
            <a:off x="2190425" y="970100"/>
            <a:ext cx="4810800" cy="32019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 panose="02020603050405020304" pitchFamily="18" charset="0"/>
                <a:cs typeface="Times New Roman" panose="02020603050405020304" pitchFamily="18" charset="0"/>
              </a:rPr>
              <a:t>01. Giới thiệu chung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+mj-lt"/>
              </a:rPr>
              <a:t>FP-Growth là một thuật toán khai phá dữ liệu và khai phá luật kết hợp (frequent itemset mining) trong dữ liệu dạng chuỗi (sequential data). </a:t>
            </a:r>
            <a:endParaRPr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/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/>
          <p:cNvSpPr txBox="1">
            <a:spLocks noGrp="1"/>
          </p:cNvSpPr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Khai phá luật kết hợp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1" name="Google Shape;361;p35"/>
          <p:cNvSpPr txBox="1">
            <a:spLocks noGrp="1"/>
          </p:cNvSpPr>
          <p:nvPr>
            <p:ph type="body" idx="1"/>
          </p:nvPr>
        </p:nvSpPr>
        <p:spPr>
          <a:xfrm>
            <a:off x="1234007" y="2425305"/>
            <a:ext cx="3866400" cy="231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Là </a:t>
            </a:r>
            <a:r>
              <a:rPr lang="vi-V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 bài toán rất quan trọng trong lĩnh vực khai phá dữ liệu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Mục tiêu: Tìm các tập mẫu, liên kết, tương quan có độ phổ biến cao.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2" name="Google Shape;3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75" y="886500"/>
            <a:ext cx="3471725" cy="267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60;p35">
            <a:extLst>
              <a:ext uri="{FF2B5EF4-FFF2-40B4-BE49-F238E27FC236}">
                <a16:creationId xmlns:a16="http://schemas.microsoft.com/office/drawing/2014/main" id="{954D0A46-64AE-3764-1FA9-4C0971876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4971" y="237573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Khai phá luật kết hợp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" name="Google Shape;361;p35">
            <a:extLst>
              <a:ext uri="{FF2B5EF4-FFF2-40B4-BE49-F238E27FC236}">
                <a16:creationId xmlns:a16="http://schemas.microsoft.com/office/drawing/2014/main" id="{0A9BC9A7-AE32-28AA-0E8E-A8419E5E9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82104" y="1278808"/>
            <a:ext cx="2486802" cy="16887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160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Có bao giờ bạn tự hỏi tại sao các mặt hàng sản phẩm này trong siêu thị lại được xếp cạnh nhau?</a:t>
            </a:r>
            <a:r>
              <a:rPr lang="en-US" sz="160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Tại sao mặt hàng A lại được xếp ở dưới, mặt hàng B lại được xếp ở trên cao? Tại sao các món đồ ta cần thường được xếp cạnh nhau trong siêu thị nhỉ?  </a:t>
            </a:r>
            <a:endParaRPr lang="en-US" sz="1600"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pSp>
        <p:nvGrpSpPr>
          <p:cNvPr id="16" name="Google Shape;9871;p68">
            <a:extLst>
              <a:ext uri="{FF2B5EF4-FFF2-40B4-BE49-F238E27FC236}">
                <a16:creationId xmlns:a16="http://schemas.microsoft.com/office/drawing/2014/main" id="{0E764A28-2018-10CD-7154-274F9C1A002C}"/>
              </a:ext>
            </a:extLst>
          </p:cNvPr>
          <p:cNvGrpSpPr/>
          <p:nvPr/>
        </p:nvGrpSpPr>
        <p:grpSpPr>
          <a:xfrm>
            <a:off x="960339" y="1285040"/>
            <a:ext cx="837911" cy="740985"/>
            <a:chOff x="-17542500" y="4068450"/>
            <a:chExt cx="304050" cy="285150"/>
          </a:xfrm>
        </p:grpSpPr>
        <p:sp>
          <p:nvSpPr>
            <p:cNvPr id="17" name="Google Shape;9872;p68">
              <a:extLst>
                <a:ext uri="{FF2B5EF4-FFF2-40B4-BE49-F238E27FC236}">
                  <a16:creationId xmlns:a16="http://schemas.microsoft.com/office/drawing/2014/main" id="{461CB833-0DAC-F5F1-16A6-E86AAD55A305}"/>
                </a:ext>
              </a:extLst>
            </p:cNvPr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873;p68">
              <a:extLst>
                <a:ext uri="{FF2B5EF4-FFF2-40B4-BE49-F238E27FC236}">
                  <a16:creationId xmlns:a16="http://schemas.microsoft.com/office/drawing/2014/main" id="{582EDF32-FB13-2256-1683-43EBDD07D371}"/>
                </a:ext>
              </a:extLst>
            </p:cNvPr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74;p68">
              <a:extLst>
                <a:ext uri="{FF2B5EF4-FFF2-40B4-BE49-F238E27FC236}">
                  <a16:creationId xmlns:a16="http://schemas.microsoft.com/office/drawing/2014/main" id="{AFC37AE1-D694-8D79-A545-AB41B4D9E60C}"/>
                </a:ext>
              </a:extLst>
            </p:cNvPr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75;p68">
              <a:extLst>
                <a:ext uri="{FF2B5EF4-FFF2-40B4-BE49-F238E27FC236}">
                  <a16:creationId xmlns:a16="http://schemas.microsoft.com/office/drawing/2014/main" id="{D07874F9-A0F3-4FFF-A5E8-5A6A8D4BC8B6}"/>
                </a:ext>
              </a:extLst>
            </p:cNvPr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76;p68">
              <a:extLst>
                <a:ext uri="{FF2B5EF4-FFF2-40B4-BE49-F238E27FC236}">
                  <a16:creationId xmlns:a16="http://schemas.microsoft.com/office/drawing/2014/main" id="{78E450EA-062A-3A82-F165-28729E2FFEA4}"/>
                </a:ext>
              </a:extLst>
            </p:cNvPr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877;p68">
              <a:extLst>
                <a:ext uri="{FF2B5EF4-FFF2-40B4-BE49-F238E27FC236}">
                  <a16:creationId xmlns:a16="http://schemas.microsoft.com/office/drawing/2014/main" id="{7A86CCE3-CCEF-121D-C5FC-68CE127694C6}"/>
                </a:ext>
              </a:extLst>
            </p:cNvPr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216459F-BCA9-FFBC-F246-EAF59B914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10376"/>
            <a:ext cx="3755841" cy="22716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589510-FBC2-CB83-DCAD-40048B17C0E5}"/>
              </a:ext>
            </a:extLst>
          </p:cNvPr>
          <p:cNvSpPr txBox="1"/>
          <p:nvPr/>
        </p:nvSpPr>
        <p:spPr>
          <a:xfrm>
            <a:off x="1744906" y="4060624"/>
            <a:ext cx="5248352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Đây chính là một phần ứng dụng việc khai phá dữ liệu mà cụ thể hơn là khai phá </a:t>
            </a:r>
            <a:r>
              <a:rPr lang="en-US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luật kết hợp</a:t>
            </a:r>
            <a:r>
              <a:rPr lang="vi-VN" sz="14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sz="11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pSp>
        <p:nvGrpSpPr>
          <p:cNvPr id="27" name="Google Shape;10138;p69">
            <a:extLst>
              <a:ext uri="{FF2B5EF4-FFF2-40B4-BE49-F238E27FC236}">
                <a16:creationId xmlns:a16="http://schemas.microsoft.com/office/drawing/2014/main" id="{7D595130-728A-2D52-6182-557F35AA38AA}"/>
              </a:ext>
            </a:extLst>
          </p:cNvPr>
          <p:cNvGrpSpPr/>
          <p:nvPr/>
        </p:nvGrpSpPr>
        <p:grpSpPr>
          <a:xfrm>
            <a:off x="1286466" y="4122393"/>
            <a:ext cx="442337" cy="419623"/>
            <a:chOff x="-6696925" y="3272575"/>
            <a:chExt cx="307200" cy="291425"/>
          </a:xfrm>
        </p:grpSpPr>
        <p:sp>
          <p:nvSpPr>
            <p:cNvPr id="28" name="Google Shape;10139;p69">
              <a:extLst>
                <a:ext uri="{FF2B5EF4-FFF2-40B4-BE49-F238E27FC236}">
                  <a16:creationId xmlns:a16="http://schemas.microsoft.com/office/drawing/2014/main" id="{BC747F9F-C819-6083-C591-1D7B98D9471E}"/>
                </a:ext>
              </a:extLst>
            </p:cNvPr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40;p69">
              <a:extLst>
                <a:ext uri="{FF2B5EF4-FFF2-40B4-BE49-F238E27FC236}">
                  <a16:creationId xmlns:a16="http://schemas.microsoft.com/office/drawing/2014/main" id="{A0D561EC-D641-77D5-7DF5-076D4E296988}"/>
                </a:ext>
              </a:extLst>
            </p:cNvPr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9262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60;p35">
            <a:extLst>
              <a:ext uri="{FF2B5EF4-FFF2-40B4-BE49-F238E27FC236}">
                <a16:creationId xmlns:a16="http://schemas.microsoft.com/office/drawing/2014/main" id="{954D0A46-64AE-3764-1FA9-4C0971876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4971" y="237573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Khai phá luật kết hợp</a:t>
            </a:r>
            <a:endParaRPr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77E0898-09A1-E180-D9E7-A8D855D8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68" y="947946"/>
            <a:ext cx="5703664" cy="3457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495E2-C3C3-D533-DF5D-95E98F6941C0}"/>
              </a:ext>
            </a:extLst>
          </p:cNvPr>
          <p:cNvSpPr txBox="1"/>
          <p:nvPr/>
        </p:nvSpPr>
        <p:spPr>
          <a:xfrm>
            <a:off x="3347195" y="4537507"/>
            <a:ext cx="5248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BASKET DATA ANALYSIS 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45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4"/>
          <p:cNvGrpSpPr/>
          <p:nvPr/>
        </p:nvGrpSpPr>
        <p:grpSpPr>
          <a:xfrm rot="5400000" flipH="1">
            <a:off x="642710" y="2353952"/>
            <a:ext cx="1923589" cy="4155628"/>
            <a:chOff x="7350442" y="2608992"/>
            <a:chExt cx="777239" cy="1673160"/>
          </a:xfrm>
        </p:grpSpPr>
        <p:sp>
          <p:nvSpPr>
            <p:cNvPr id="327" name="Google Shape;327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34"/>
          <p:cNvGrpSpPr/>
          <p:nvPr/>
        </p:nvGrpSpPr>
        <p:grpSpPr>
          <a:xfrm rot="-5400000">
            <a:off x="6219010" y="-1200773"/>
            <a:ext cx="1923589" cy="4155628"/>
            <a:chOff x="7350442" y="2608992"/>
            <a:chExt cx="777239" cy="1673160"/>
          </a:xfrm>
        </p:grpSpPr>
        <p:sp>
          <p:nvSpPr>
            <p:cNvPr id="336" name="Google Shape;336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4"/>
          <p:cNvSpPr/>
          <p:nvPr/>
        </p:nvSpPr>
        <p:spPr>
          <a:xfrm>
            <a:off x="2190425" y="970100"/>
            <a:ext cx="4810800" cy="32019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 panose="02020603050405020304" pitchFamily="18" charset="0"/>
                <a:cs typeface="Times New Roman" panose="02020603050405020304" pitchFamily="18" charset="0"/>
              </a:rPr>
              <a:t>02. Cách hoạt động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FP Growth khám phá các tập phổ biến frequent itemsets mà không cần sinh ra các tập ứng cử viên candidate itemsets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788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/>
          <p:nvPr/>
        </p:nvSpPr>
        <p:spPr>
          <a:xfrm>
            <a:off x="4835875" y="1388200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" name="Google Shape;368;p36"/>
          <p:cNvSpPr/>
          <p:nvPr/>
        </p:nvSpPr>
        <p:spPr>
          <a:xfrm>
            <a:off x="720000" y="3105139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9" name="Google Shape;369;p36"/>
          <p:cNvSpPr/>
          <p:nvPr/>
        </p:nvSpPr>
        <p:spPr>
          <a:xfrm>
            <a:off x="713225" y="1388200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375" name="Google Shape;375;p36"/>
          <p:cNvSpPr txBox="1">
            <a:spLocks noGrp="1"/>
          </p:cNvSpPr>
          <p:nvPr>
            <p:ph type="subTitle" idx="1"/>
          </p:nvPr>
        </p:nvSpPr>
        <p:spPr>
          <a:xfrm>
            <a:off x="1464796" y="1443392"/>
            <a:ext cx="2631124" cy="1345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Được chia làm 2 bước chính: Xây dựng FP- Tree và tìm kiếm Frequent itemsets từ FP Tree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Google Shape;377;p36"/>
          <p:cNvSpPr txBox="1">
            <a:spLocks noGrp="1"/>
          </p:cNvSpPr>
          <p:nvPr>
            <p:ph type="subTitle" idx="3"/>
          </p:nvPr>
        </p:nvSpPr>
        <p:spPr>
          <a:xfrm>
            <a:off x="5704788" y="1466024"/>
            <a:ext cx="2340900" cy="1395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Độ phổ biến( Support) của FP- Growth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8" name="Google Shape;378;p36"/>
          <p:cNvGrpSpPr/>
          <p:nvPr/>
        </p:nvGrpSpPr>
        <p:grpSpPr>
          <a:xfrm>
            <a:off x="986763" y="3534735"/>
            <a:ext cx="461914" cy="491319"/>
            <a:chOff x="8064537" y="2721380"/>
            <a:chExt cx="346600" cy="368664"/>
          </a:xfrm>
        </p:grpSpPr>
        <p:sp>
          <p:nvSpPr>
            <p:cNvPr id="379" name="Google Shape;379;p36"/>
            <p:cNvSpPr/>
            <p:nvPr/>
          </p:nvSpPr>
          <p:spPr>
            <a:xfrm>
              <a:off x="8291916" y="2764705"/>
              <a:ext cx="75897" cy="75897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0" y="1"/>
                  </a:moveTo>
                  <a:lnTo>
                    <a:pt x="0" y="618"/>
                  </a:lnTo>
                  <a:cubicBezTo>
                    <a:pt x="851" y="618"/>
                    <a:pt x="1542" y="1309"/>
                    <a:pt x="1542" y="2160"/>
                  </a:cubicBezTo>
                  <a:lnTo>
                    <a:pt x="2159" y="2160"/>
                  </a:lnTo>
                  <a:cubicBezTo>
                    <a:pt x="2159" y="970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8291916" y="2721380"/>
              <a:ext cx="119222" cy="119222"/>
            </a:xfrm>
            <a:custGeom>
              <a:avLst/>
              <a:gdLst/>
              <a:ahLst/>
              <a:cxnLst/>
              <a:rect l="l" t="t" r="r" b="b"/>
              <a:pathLst>
                <a:path w="3393" h="3393" extrusionOk="0">
                  <a:moveTo>
                    <a:pt x="0" y="1"/>
                  </a:moveTo>
                  <a:lnTo>
                    <a:pt x="0" y="618"/>
                  </a:lnTo>
                  <a:cubicBezTo>
                    <a:pt x="1532" y="618"/>
                    <a:pt x="2777" y="1863"/>
                    <a:pt x="2777" y="3393"/>
                  </a:cubicBezTo>
                  <a:lnTo>
                    <a:pt x="3392" y="3393"/>
                  </a:lnTo>
                  <a:cubicBezTo>
                    <a:pt x="3392" y="1522"/>
                    <a:pt x="187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8097145" y="2721591"/>
              <a:ext cx="108469" cy="75862"/>
            </a:xfrm>
            <a:custGeom>
              <a:avLst/>
              <a:gdLst/>
              <a:ahLst/>
              <a:cxnLst/>
              <a:rect l="l" t="t" r="r" b="b"/>
              <a:pathLst>
                <a:path w="3087" h="2159" extrusionOk="0">
                  <a:moveTo>
                    <a:pt x="1" y="1"/>
                  </a:moveTo>
                  <a:lnTo>
                    <a:pt x="1" y="765"/>
                  </a:lnTo>
                  <a:lnTo>
                    <a:pt x="1230" y="765"/>
                  </a:lnTo>
                  <a:lnTo>
                    <a:pt x="1230" y="1394"/>
                  </a:lnTo>
                  <a:lnTo>
                    <a:pt x="1" y="1394"/>
                  </a:lnTo>
                  <a:lnTo>
                    <a:pt x="1" y="2159"/>
                  </a:lnTo>
                  <a:lnTo>
                    <a:pt x="3086" y="2159"/>
                  </a:lnTo>
                  <a:lnTo>
                    <a:pt x="3086" y="1394"/>
                  </a:lnTo>
                  <a:lnTo>
                    <a:pt x="1858" y="1394"/>
                  </a:lnTo>
                  <a:lnTo>
                    <a:pt x="1858" y="765"/>
                  </a:lnTo>
                  <a:lnTo>
                    <a:pt x="3086" y="765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8127715" y="3008494"/>
              <a:ext cx="47049" cy="22066"/>
            </a:xfrm>
            <a:custGeom>
              <a:avLst/>
              <a:gdLst/>
              <a:ahLst/>
              <a:cxnLst/>
              <a:rect l="l" t="t" r="r" b="b"/>
              <a:pathLst>
                <a:path w="1339" h="628" extrusionOk="0">
                  <a:moveTo>
                    <a:pt x="359" y="0"/>
                  </a:moveTo>
                  <a:cubicBezTo>
                    <a:pt x="216" y="0"/>
                    <a:pt x="87" y="95"/>
                    <a:pt x="51" y="234"/>
                  </a:cubicBezTo>
                  <a:cubicBezTo>
                    <a:pt x="1" y="442"/>
                    <a:pt x="157" y="628"/>
                    <a:pt x="356" y="628"/>
                  </a:cubicBezTo>
                  <a:lnTo>
                    <a:pt x="981" y="628"/>
                  </a:lnTo>
                  <a:cubicBezTo>
                    <a:pt x="1125" y="628"/>
                    <a:pt x="1254" y="533"/>
                    <a:pt x="1288" y="393"/>
                  </a:cubicBezTo>
                  <a:cubicBezTo>
                    <a:pt x="1339" y="186"/>
                    <a:pt x="1183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8064537" y="2813899"/>
              <a:ext cx="261107" cy="276146"/>
            </a:xfrm>
            <a:custGeom>
              <a:avLst/>
              <a:gdLst/>
              <a:ahLst/>
              <a:cxnLst/>
              <a:rect l="l" t="t" r="r" b="b"/>
              <a:pathLst>
                <a:path w="7431" h="7859" extrusionOk="0">
                  <a:moveTo>
                    <a:pt x="3387" y="1224"/>
                  </a:moveTo>
                  <a:lnTo>
                    <a:pt x="3387" y="1851"/>
                  </a:lnTo>
                  <a:lnTo>
                    <a:pt x="1529" y="1851"/>
                  </a:lnTo>
                  <a:lnTo>
                    <a:pt x="1529" y="1224"/>
                  </a:lnTo>
                  <a:close/>
                  <a:moveTo>
                    <a:pt x="3086" y="2452"/>
                  </a:moveTo>
                  <a:lnTo>
                    <a:pt x="3086" y="3080"/>
                  </a:lnTo>
                  <a:lnTo>
                    <a:pt x="1858" y="3080"/>
                  </a:lnTo>
                  <a:lnTo>
                    <a:pt x="1858" y="2452"/>
                  </a:lnTo>
                  <a:close/>
                  <a:moveTo>
                    <a:pt x="2786" y="3681"/>
                  </a:moveTo>
                  <a:lnTo>
                    <a:pt x="2786" y="4310"/>
                  </a:lnTo>
                  <a:lnTo>
                    <a:pt x="2158" y="4310"/>
                  </a:lnTo>
                  <a:lnTo>
                    <a:pt x="2158" y="3681"/>
                  </a:lnTo>
                  <a:close/>
                  <a:moveTo>
                    <a:pt x="2765" y="4937"/>
                  </a:moveTo>
                  <a:cubicBezTo>
                    <a:pt x="3205" y="4937"/>
                    <a:pt x="3632" y="5291"/>
                    <a:pt x="3696" y="5727"/>
                  </a:cubicBezTo>
                  <a:cubicBezTo>
                    <a:pt x="3779" y="6301"/>
                    <a:pt x="3335" y="6793"/>
                    <a:pt x="2777" y="6793"/>
                  </a:cubicBezTo>
                  <a:lnTo>
                    <a:pt x="2170" y="6793"/>
                  </a:lnTo>
                  <a:cubicBezTo>
                    <a:pt x="1730" y="6793"/>
                    <a:pt x="1303" y="6439"/>
                    <a:pt x="1241" y="6004"/>
                  </a:cubicBezTo>
                  <a:cubicBezTo>
                    <a:pt x="1158" y="5431"/>
                    <a:pt x="1601" y="4937"/>
                    <a:pt x="2158" y="4937"/>
                  </a:cubicBezTo>
                  <a:close/>
                  <a:moveTo>
                    <a:pt x="6485" y="1"/>
                  </a:moveTo>
                  <a:cubicBezTo>
                    <a:pt x="6284" y="1"/>
                    <a:pt x="6083" y="76"/>
                    <a:pt x="5930" y="226"/>
                  </a:cubicBezTo>
                  <a:cubicBezTo>
                    <a:pt x="5540" y="610"/>
                    <a:pt x="5665" y="1261"/>
                    <a:pt x="6172" y="1477"/>
                  </a:cubicBezTo>
                  <a:lnTo>
                    <a:pt x="6172" y="3096"/>
                  </a:lnTo>
                  <a:lnTo>
                    <a:pt x="5543" y="3712"/>
                  </a:lnTo>
                  <a:lnTo>
                    <a:pt x="5543" y="5074"/>
                  </a:lnTo>
                  <a:lnTo>
                    <a:pt x="4942" y="5074"/>
                  </a:lnTo>
                  <a:lnTo>
                    <a:pt x="4942" y="132"/>
                  </a:lnTo>
                  <a:lnTo>
                    <a:pt x="1" y="132"/>
                  </a:lnTo>
                  <a:lnTo>
                    <a:pt x="1" y="7858"/>
                  </a:lnTo>
                  <a:lnTo>
                    <a:pt x="4942" y="7858"/>
                  </a:lnTo>
                  <a:lnTo>
                    <a:pt x="4942" y="6630"/>
                  </a:lnTo>
                  <a:lnTo>
                    <a:pt x="6016" y="6630"/>
                  </a:lnTo>
                  <a:cubicBezTo>
                    <a:pt x="6401" y="6630"/>
                    <a:pt x="6736" y="6353"/>
                    <a:pt x="6791" y="5971"/>
                  </a:cubicBezTo>
                  <a:cubicBezTo>
                    <a:pt x="6852" y="5550"/>
                    <a:pt x="6565" y="5183"/>
                    <a:pt x="6172" y="5104"/>
                  </a:cubicBezTo>
                  <a:lnTo>
                    <a:pt x="6172" y="3983"/>
                  </a:lnTo>
                  <a:lnTo>
                    <a:pt x="6800" y="3365"/>
                  </a:lnTo>
                  <a:lnTo>
                    <a:pt x="6800" y="1477"/>
                  </a:lnTo>
                  <a:cubicBezTo>
                    <a:pt x="7305" y="1261"/>
                    <a:pt x="7430" y="608"/>
                    <a:pt x="7041" y="226"/>
                  </a:cubicBezTo>
                  <a:cubicBezTo>
                    <a:pt x="6888" y="76"/>
                    <a:pt x="6686" y="1"/>
                    <a:pt x="6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5" name="Google Shape;385;p36"/>
          <p:cNvSpPr txBox="1">
            <a:spLocks noGrp="1"/>
          </p:cNvSpPr>
          <p:nvPr>
            <p:ph type="subTitle" idx="5"/>
          </p:nvPr>
        </p:nvSpPr>
        <p:spPr>
          <a:xfrm>
            <a:off x="1589875" y="3105139"/>
            <a:ext cx="2337300" cy="1371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ra các luật kết hợp	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FP- GROWTH</a:t>
            </a:r>
            <a:endParaRPr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368;p36">
            <a:extLst>
              <a:ext uri="{FF2B5EF4-FFF2-40B4-BE49-F238E27FC236}">
                <a16:creationId xmlns:a16="http://schemas.microsoft.com/office/drawing/2014/main" id="{AE577469-FDC0-2123-395D-BCAA7B25F673}"/>
              </a:ext>
            </a:extLst>
          </p:cNvPr>
          <p:cNvSpPr/>
          <p:nvPr/>
        </p:nvSpPr>
        <p:spPr>
          <a:xfrm>
            <a:off x="4829100" y="3131000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oogle Shape;378;p36">
            <a:extLst>
              <a:ext uri="{FF2B5EF4-FFF2-40B4-BE49-F238E27FC236}">
                <a16:creationId xmlns:a16="http://schemas.microsoft.com/office/drawing/2014/main" id="{90D1D931-2860-E020-B873-EEE506F18870}"/>
              </a:ext>
            </a:extLst>
          </p:cNvPr>
          <p:cNvGrpSpPr/>
          <p:nvPr/>
        </p:nvGrpSpPr>
        <p:grpSpPr>
          <a:xfrm>
            <a:off x="5088745" y="3534735"/>
            <a:ext cx="461914" cy="491319"/>
            <a:chOff x="8064537" y="2721380"/>
            <a:chExt cx="346600" cy="368664"/>
          </a:xfrm>
        </p:grpSpPr>
        <p:sp>
          <p:nvSpPr>
            <p:cNvPr id="6" name="Google Shape;379;p36">
              <a:extLst>
                <a:ext uri="{FF2B5EF4-FFF2-40B4-BE49-F238E27FC236}">
                  <a16:creationId xmlns:a16="http://schemas.microsoft.com/office/drawing/2014/main" id="{5E1A4941-BEE6-60E2-A7E4-D6C57DA3387A}"/>
                </a:ext>
              </a:extLst>
            </p:cNvPr>
            <p:cNvSpPr/>
            <p:nvPr/>
          </p:nvSpPr>
          <p:spPr>
            <a:xfrm>
              <a:off x="8291916" y="2764705"/>
              <a:ext cx="75897" cy="75897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0" y="1"/>
                  </a:moveTo>
                  <a:lnTo>
                    <a:pt x="0" y="618"/>
                  </a:lnTo>
                  <a:cubicBezTo>
                    <a:pt x="851" y="618"/>
                    <a:pt x="1542" y="1309"/>
                    <a:pt x="1542" y="2160"/>
                  </a:cubicBezTo>
                  <a:lnTo>
                    <a:pt x="2159" y="2160"/>
                  </a:lnTo>
                  <a:cubicBezTo>
                    <a:pt x="2159" y="970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Google Shape;380;p36">
              <a:extLst>
                <a:ext uri="{FF2B5EF4-FFF2-40B4-BE49-F238E27FC236}">
                  <a16:creationId xmlns:a16="http://schemas.microsoft.com/office/drawing/2014/main" id="{A75DCD1A-B802-B8B2-7405-2FECAB1F1DC1}"/>
                </a:ext>
              </a:extLst>
            </p:cNvPr>
            <p:cNvSpPr/>
            <p:nvPr/>
          </p:nvSpPr>
          <p:spPr>
            <a:xfrm>
              <a:off x="8291916" y="2721380"/>
              <a:ext cx="119222" cy="119222"/>
            </a:xfrm>
            <a:custGeom>
              <a:avLst/>
              <a:gdLst/>
              <a:ahLst/>
              <a:cxnLst/>
              <a:rect l="l" t="t" r="r" b="b"/>
              <a:pathLst>
                <a:path w="3393" h="3393" extrusionOk="0">
                  <a:moveTo>
                    <a:pt x="0" y="1"/>
                  </a:moveTo>
                  <a:lnTo>
                    <a:pt x="0" y="618"/>
                  </a:lnTo>
                  <a:cubicBezTo>
                    <a:pt x="1532" y="618"/>
                    <a:pt x="2777" y="1863"/>
                    <a:pt x="2777" y="3393"/>
                  </a:cubicBezTo>
                  <a:lnTo>
                    <a:pt x="3392" y="3393"/>
                  </a:lnTo>
                  <a:cubicBezTo>
                    <a:pt x="3392" y="1522"/>
                    <a:pt x="187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Google Shape;381;p36">
              <a:extLst>
                <a:ext uri="{FF2B5EF4-FFF2-40B4-BE49-F238E27FC236}">
                  <a16:creationId xmlns:a16="http://schemas.microsoft.com/office/drawing/2014/main" id="{921C90E0-E3C2-1C0A-8920-9D226FC8DFEF}"/>
                </a:ext>
              </a:extLst>
            </p:cNvPr>
            <p:cNvSpPr/>
            <p:nvPr/>
          </p:nvSpPr>
          <p:spPr>
            <a:xfrm>
              <a:off x="8097145" y="2721591"/>
              <a:ext cx="108469" cy="75862"/>
            </a:xfrm>
            <a:custGeom>
              <a:avLst/>
              <a:gdLst/>
              <a:ahLst/>
              <a:cxnLst/>
              <a:rect l="l" t="t" r="r" b="b"/>
              <a:pathLst>
                <a:path w="3087" h="2159" extrusionOk="0">
                  <a:moveTo>
                    <a:pt x="1" y="1"/>
                  </a:moveTo>
                  <a:lnTo>
                    <a:pt x="1" y="765"/>
                  </a:lnTo>
                  <a:lnTo>
                    <a:pt x="1230" y="765"/>
                  </a:lnTo>
                  <a:lnTo>
                    <a:pt x="1230" y="1394"/>
                  </a:lnTo>
                  <a:lnTo>
                    <a:pt x="1" y="1394"/>
                  </a:lnTo>
                  <a:lnTo>
                    <a:pt x="1" y="2159"/>
                  </a:lnTo>
                  <a:lnTo>
                    <a:pt x="3086" y="2159"/>
                  </a:lnTo>
                  <a:lnTo>
                    <a:pt x="3086" y="1394"/>
                  </a:lnTo>
                  <a:lnTo>
                    <a:pt x="1858" y="1394"/>
                  </a:lnTo>
                  <a:lnTo>
                    <a:pt x="1858" y="765"/>
                  </a:lnTo>
                  <a:lnTo>
                    <a:pt x="3086" y="765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382;p36">
              <a:extLst>
                <a:ext uri="{FF2B5EF4-FFF2-40B4-BE49-F238E27FC236}">
                  <a16:creationId xmlns:a16="http://schemas.microsoft.com/office/drawing/2014/main" id="{1C4E3E1E-9081-061F-BD31-A4A3C25C672D}"/>
                </a:ext>
              </a:extLst>
            </p:cNvPr>
            <p:cNvSpPr/>
            <p:nvPr/>
          </p:nvSpPr>
          <p:spPr>
            <a:xfrm>
              <a:off x="8127715" y="3008494"/>
              <a:ext cx="47049" cy="22066"/>
            </a:xfrm>
            <a:custGeom>
              <a:avLst/>
              <a:gdLst/>
              <a:ahLst/>
              <a:cxnLst/>
              <a:rect l="l" t="t" r="r" b="b"/>
              <a:pathLst>
                <a:path w="1339" h="628" extrusionOk="0">
                  <a:moveTo>
                    <a:pt x="359" y="0"/>
                  </a:moveTo>
                  <a:cubicBezTo>
                    <a:pt x="216" y="0"/>
                    <a:pt x="87" y="95"/>
                    <a:pt x="51" y="234"/>
                  </a:cubicBezTo>
                  <a:cubicBezTo>
                    <a:pt x="1" y="442"/>
                    <a:pt x="157" y="628"/>
                    <a:pt x="356" y="628"/>
                  </a:cubicBezTo>
                  <a:lnTo>
                    <a:pt x="981" y="628"/>
                  </a:lnTo>
                  <a:cubicBezTo>
                    <a:pt x="1125" y="628"/>
                    <a:pt x="1254" y="533"/>
                    <a:pt x="1288" y="393"/>
                  </a:cubicBezTo>
                  <a:cubicBezTo>
                    <a:pt x="1339" y="186"/>
                    <a:pt x="1183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Google Shape;383;p36">
              <a:extLst>
                <a:ext uri="{FF2B5EF4-FFF2-40B4-BE49-F238E27FC236}">
                  <a16:creationId xmlns:a16="http://schemas.microsoft.com/office/drawing/2014/main" id="{4063343E-3826-D972-F073-B3A744C54CD6}"/>
                </a:ext>
              </a:extLst>
            </p:cNvPr>
            <p:cNvSpPr/>
            <p:nvPr/>
          </p:nvSpPr>
          <p:spPr>
            <a:xfrm>
              <a:off x="8064537" y="2813899"/>
              <a:ext cx="261107" cy="276146"/>
            </a:xfrm>
            <a:custGeom>
              <a:avLst/>
              <a:gdLst/>
              <a:ahLst/>
              <a:cxnLst/>
              <a:rect l="l" t="t" r="r" b="b"/>
              <a:pathLst>
                <a:path w="7431" h="7859" extrusionOk="0">
                  <a:moveTo>
                    <a:pt x="3387" y="1224"/>
                  </a:moveTo>
                  <a:lnTo>
                    <a:pt x="3387" y="1851"/>
                  </a:lnTo>
                  <a:lnTo>
                    <a:pt x="1529" y="1851"/>
                  </a:lnTo>
                  <a:lnTo>
                    <a:pt x="1529" y="1224"/>
                  </a:lnTo>
                  <a:close/>
                  <a:moveTo>
                    <a:pt x="3086" y="2452"/>
                  </a:moveTo>
                  <a:lnTo>
                    <a:pt x="3086" y="3080"/>
                  </a:lnTo>
                  <a:lnTo>
                    <a:pt x="1858" y="3080"/>
                  </a:lnTo>
                  <a:lnTo>
                    <a:pt x="1858" y="2452"/>
                  </a:lnTo>
                  <a:close/>
                  <a:moveTo>
                    <a:pt x="2786" y="3681"/>
                  </a:moveTo>
                  <a:lnTo>
                    <a:pt x="2786" y="4310"/>
                  </a:lnTo>
                  <a:lnTo>
                    <a:pt x="2158" y="4310"/>
                  </a:lnTo>
                  <a:lnTo>
                    <a:pt x="2158" y="3681"/>
                  </a:lnTo>
                  <a:close/>
                  <a:moveTo>
                    <a:pt x="2765" y="4937"/>
                  </a:moveTo>
                  <a:cubicBezTo>
                    <a:pt x="3205" y="4937"/>
                    <a:pt x="3632" y="5291"/>
                    <a:pt x="3696" y="5727"/>
                  </a:cubicBezTo>
                  <a:cubicBezTo>
                    <a:pt x="3779" y="6301"/>
                    <a:pt x="3335" y="6793"/>
                    <a:pt x="2777" y="6793"/>
                  </a:cubicBezTo>
                  <a:lnTo>
                    <a:pt x="2170" y="6793"/>
                  </a:lnTo>
                  <a:cubicBezTo>
                    <a:pt x="1730" y="6793"/>
                    <a:pt x="1303" y="6439"/>
                    <a:pt x="1241" y="6004"/>
                  </a:cubicBezTo>
                  <a:cubicBezTo>
                    <a:pt x="1158" y="5431"/>
                    <a:pt x="1601" y="4937"/>
                    <a:pt x="2158" y="4937"/>
                  </a:cubicBezTo>
                  <a:close/>
                  <a:moveTo>
                    <a:pt x="6485" y="1"/>
                  </a:moveTo>
                  <a:cubicBezTo>
                    <a:pt x="6284" y="1"/>
                    <a:pt x="6083" y="76"/>
                    <a:pt x="5930" y="226"/>
                  </a:cubicBezTo>
                  <a:cubicBezTo>
                    <a:pt x="5540" y="610"/>
                    <a:pt x="5665" y="1261"/>
                    <a:pt x="6172" y="1477"/>
                  </a:cubicBezTo>
                  <a:lnTo>
                    <a:pt x="6172" y="3096"/>
                  </a:lnTo>
                  <a:lnTo>
                    <a:pt x="5543" y="3712"/>
                  </a:lnTo>
                  <a:lnTo>
                    <a:pt x="5543" y="5074"/>
                  </a:lnTo>
                  <a:lnTo>
                    <a:pt x="4942" y="5074"/>
                  </a:lnTo>
                  <a:lnTo>
                    <a:pt x="4942" y="132"/>
                  </a:lnTo>
                  <a:lnTo>
                    <a:pt x="1" y="132"/>
                  </a:lnTo>
                  <a:lnTo>
                    <a:pt x="1" y="7858"/>
                  </a:lnTo>
                  <a:lnTo>
                    <a:pt x="4942" y="7858"/>
                  </a:lnTo>
                  <a:lnTo>
                    <a:pt x="4942" y="6630"/>
                  </a:lnTo>
                  <a:lnTo>
                    <a:pt x="6016" y="6630"/>
                  </a:lnTo>
                  <a:cubicBezTo>
                    <a:pt x="6401" y="6630"/>
                    <a:pt x="6736" y="6353"/>
                    <a:pt x="6791" y="5971"/>
                  </a:cubicBezTo>
                  <a:cubicBezTo>
                    <a:pt x="6852" y="5550"/>
                    <a:pt x="6565" y="5183"/>
                    <a:pt x="6172" y="5104"/>
                  </a:cubicBezTo>
                  <a:lnTo>
                    <a:pt x="6172" y="3983"/>
                  </a:lnTo>
                  <a:lnTo>
                    <a:pt x="6800" y="3365"/>
                  </a:lnTo>
                  <a:lnTo>
                    <a:pt x="6800" y="1477"/>
                  </a:lnTo>
                  <a:cubicBezTo>
                    <a:pt x="7305" y="1261"/>
                    <a:pt x="7430" y="608"/>
                    <a:pt x="7041" y="226"/>
                  </a:cubicBezTo>
                  <a:cubicBezTo>
                    <a:pt x="6888" y="76"/>
                    <a:pt x="6686" y="1"/>
                    <a:pt x="6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Google Shape;385;p36">
            <a:extLst>
              <a:ext uri="{FF2B5EF4-FFF2-40B4-BE49-F238E27FC236}">
                <a16:creationId xmlns:a16="http://schemas.microsoft.com/office/drawing/2014/main" id="{17C911A7-C071-88B6-CF59-41F4CB7F6891}"/>
              </a:ext>
            </a:extLst>
          </p:cNvPr>
          <p:cNvSpPr txBox="1">
            <a:spLocks/>
          </p:cNvSpPr>
          <p:nvPr/>
        </p:nvSpPr>
        <p:spPr>
          <a:xfrm>
            <a:off x="5698975" y="3130999"/>
            <a:ext cx="2337300" cy="14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oogle Shape;378;p36">
            <a:extLst>
              <a:ext uri="{FF2B5EF4-FFF2-40B4-BE49-F238E27FC236}">
                <a16:creationId xmlns:a16="http://schemas.microsoft.com/office/drawing/2014/main" id="{BD08A03C-821A-E8C9-79CA-D90D6BF5A12A}"/>
              </a:ext>
            </a:extLst>
          </p:cNvPr>
          <p:cNvGrpSpPr/>
          <p:nvPr/>
        </p:nvGrpSpPr>
        <p:grpSpPr>
          <a:xfrm>
            <a:off x="986764" y="1864660"/>
            <a:ext cx="461914" cy="491319"/>
            <a:chOff x="8064537" y="2721380"/>
            <a:chExt cx="346600" cy="368664"/>
          </a:xfrm>
        </p:grpSpPr>
        <p:sp>
          <p:nvSpPr>
            <p:cNvPr id="14" name="Google Shape;379;p36">
              <a:extLst>
                <a:ext uri="{FF2B5EF4-FFF2-40B4-BE49-F238E27FC236}">
                  <a16:creationId xmlns:a16="http://schemas.microsoft.com/office/drawing/2014/main" id="{076952BF-DA8C-DC3C-EF97-7C90E3ABE998}"/>
                </a:ext>
              </a:extLst>
            </p:cNvPr>
            <p:cNvSpPr/>
            <p:nvPr/>
          </p:nvSpPr>
          <p:spPr>
            <a:xfrm>
              <a:off x="8291916" y="2764705"/>
              <a:ext cx="75897" cy="75897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0" y="1"/>
                  </a:moveTo>
                  <a:lnTo>
                    <a:pt x="0" y="618"/>
                  </a:lnTo>
                  <a:cubicBezTo>
                    <a:pt x="851" y="618"/>
                    <a:pt x="1542" y="1309"/>
                    <a:pt x="1542" y="2160"/>
                  </a:cubicBezTo>
                  <a:lnTo>
                    <a:pt x="2159" y="2160"/>
                  </a:lnTo>
                  <a:cubicBezTo>
                    <a:pt x="2159" y="970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Google Shape;380;p36">
              <a:extLst>
                <a:ext uri="{FF2B5EF4-FFF2-40B4-BE49-F238E27FC236}">
                  <a16:creationId xmlns:a16="http://schemas.microsoft.com/office/drawing/2014/main" id="{069A5B37-64C4-3B9E-3F37-63E27724050A}"/>
                </a:ext>
              </a:extLst>
            </p:cNvPr>
            <p:cNvSpPr/>
            <p:nvPr/>
          </p:nvSpPr>
          <p:spPr>
            <a:xfrm>
              <a:off x="8291916" y="2721380"/>
              <a:ext cx="119222" cy="119222"/>
            </a:xfrm>
            <a:custGeom>
              <a:avLst/>
              <a:gdLst/>
              <a:ahLst/>
              <a:cxnLst/>
              <a:rect l="l" t="t" r="r" b="b"/>
              <a:pathLst>
                <a:path w="3393" h="3393" extrusionOk="0">
                  <a:moveTo>
                    <a:pt x="0" y="1"/>
                  </a:moveTo>
                  <a:lnTo>
                    <a:pt x="0" y="618"/>
                  </a:lnTo>
                  <a:cubicBezTo>
                    <a:pt x="1532" y="618"/>
                    <a:pt x="2777" y="1863"/>
                    <a:pt x="2777" y="3393"/>
                  </a:cubicBezTo>
                  <a:lnTo>
                    <a:pt x="3392" y="3393"/>
                  </a:lnTo>
                  <a:cubicBezTo>
                    <a:pt x="3392" y="1522"/>
                    <a:pt x="187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Google Shape;381;p36">
              <a:extLst>
                <a:ext uri="{FF2B5EF4-FFF2-40B4-BE49-F238E27FC236}">
                  <a16:creationId xmlns:a16="http://schemas.microsoft.com/office/drawing/2014/main" id="{F20E3C42-AA17-BCE0-BB09-1A9EE11B5595}"/>
                </a:ext>
              </a:extLst>
            </p:cNvPr>
            <p:cNvSpPr/>
            <p:nvPr/>
          </p:nvSpPr>
          <p:spPr>
            <a:xfrm>
              <a:off x="8097145" y="2721591"/>
              <a:ext cx="108469" cy="75862"/>
            </a:xfrm>
            <a:custGeom>
              <a:avLst/>
              <a:gdLst/>
              <a:ahLst/>
              <a:cxnLst/>
              <a:rect l="l" t="t" r="r" b="b"/>
              <a:pathLst>
                <a:path w="3087" h="2159" extrusionOk="0">
                  <a:moveTo>
                    <a:pt x="1" y="1"/>
                  </a:moveTo>
                  <a:lnTo>
                    <a:pt x="1" y="765"/>
                  </a:lnTo>
                  <a:lnTo>
                    <a:pt x="1230" y="765"/>
                  </a:lnTo>
                  <a:lnTo>
                    <a:pt x="1230" y="1394"/>
                  </a:lnTo>
                  <a:lnTo>
                    <a:pt x="1" y="1394"/>
                  </a:lnTo>
                  <a:lnTo>
                    <a:pt x="1" y="2159"/>
                  </a:lnTo>
                  <a:lnTo>
                    <a:pt x="3086" y="2159"/>
                  </a:lnTo>
                  <a:lnTo>
                    <a:pt x="3086" y="1394"/>
                  </a:lnTo>
                  <a:lnTo>
                    <a:pt x="1858" y="1394"/>
                  </a:lnTo>
                  <a:lnTo>
                    <a:pt x="1858" y="765"/>
                  </a:lnTo>
                  <a:lnTo>
                    <a:pt x="3086" y="765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Google Shape;382;p36">
              <a:extLst>
                <a:ext uri="{FF2B5EF4-FFF2-40B4-BE49-F238E27FC236}">
                  <a16:creationId xmlns:a16="http://schemas.microsoft.com/office/drawing/2014/main" id="{D6BE91DD-19E9-FC08-C509-1C4CC6027AE4}"/>
                </a:ext>
              </a:extLst>
            </p:cNvPr>
            <p:cNvSpPr/>
            <p:nvPr/>
          </p:nvSpPr>
          <p:spPr>
            <a:xfrm>
              <a:off x="8127715" y="3008494"/>
              <a:ext cx="47049" cy="22066"/>
            </a:xfrm>
            <a:custGeom>
              <a:avLst/>
              <a:gdLst/>
              <a:ahLst/>
              <a:cxnLst/>
              <a:rect l="l" t="t" r="r" b="b"/>
              <a:pathLst>
                <a:path w="1339" h="628" extrusionOk="0">
                  <a:moveTo>
                    <a:pt x="359" y="0"/>
                  </a:moveTo>
                  <a:cubicBezTo>
                    <a:pt x="216" y="0"/>
                    <a:pt x="87" y="95"/>
                    <a:pt x="51" y="234"/>
                  </a:cubicBezTo>
                  <a:cubicBezTo>
                    <a:pt x="1" y="442"/>
                    <a:pt x="157" y="628"/>
                    <a:pt x="356" y="628"/>
                  </a:cubicBezTo>
                  <a:lnTo>
                    <a:pt x="981" y="628"/>
                  </a:lnTo>
                  <a:cubicBezTo>
                    <a:pt x="1125" y="628"/>
                    <a:pt x="1254" y="533"/>
                    <a:pt x="1288" y="393"/>
                  </a:cubicBezTo>
                  <a:cubicBezTo>
                    <a:pt x="1339" y="186"/>
                    <a:pt x="1183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Google Shape;383;p36">
              <a:extLst>
                <a:ext uri="{FF2B5EF4-FFF2-40B4-BE49-F238E27FC236}">
                  <a16:creationId xmlns:a16="http://schemas.microsoft.com/office/drawing/2014/main" id="{AFE78284-A11F-B751-3E99-8F975072D9A4}"/>
                </a:ext>
              </a:extLst>
            </p:cNvPr>
            <p:cNvSpPr/>
            <p:nvPr/>
          </p:nvSpPr>
          <p:spPr>
            <a:xfrm>
              <a:off x="8064537" y="2813899"/>
              <a:ext cx="261107" cy="276146"/>
            </a:xfrm>
            <a:custGeom>
              <a:avLst/>
              <a:gdLst/>
              <a:ahLst/>
              <a:cxnLst/>
              <a:rect l="l" t="t" r="r" b="b"/>
              <a:pathLst>
                <a:path w="7431" h="7859" extrusionOk="0">
                  <a:moveTo>
                    <a:pt x="3387" y="1224"/>
                  </a:moveTo>
                  <a:lnTo>
                    <a:pt x="3387" y="1851"/>
                  </a:lnTo>
                  <a:lnTo>
                    <a:pt x="1529" y="1851"/>
                  </a:lnTo>
                  <a:lnTo>
                    <a:pt x="1529" y="1224"/>
                  </a:lnTo>
                  <a:close/>
                  <a:moveTo>
                    <a:pt x="3086" y="2452"/>
                  </a:moveTo>
                  <a:lnTo>
                    <a:pt x="3086" y="3080"/>
                  </a:lnTo>
                  <a:lnTo>
                    <a:pt x="1858" y="3080"/>
                  </a:lnTo>
                  <a:lnTo>
                    <a:pt x="1858" y="2452"/>
                  </a:lnTo>
                  <a:close/>
                  <a:moveTo>
                    <a:pt x="2786" y="3681"/>
                  </a:moveTo>
                  <a:lnTo>
                    <a:pt x="2786" y="4310"/>
                  </a:lnTo>
                  <a:lnTo>
                    <a:pt x="2158" y="4310"/>
                  </a:lnTo>
                  <a:lnTo>
                    <a:pt x="2158" y="3681"/>
                  </a:lnTo>
                  <a:close/>
                  <a:moveTo>
                    <a:pt x="2765" y="4937"/>
                  </a:moveTo>
                  <a:cubicBezTo>
                    <a:pt x="3205" y="4937"/>
                    <a:pt x="3632" y="5291"/>
                    <a:pt x="3696" y="5727"/>
                  </a:cubicBezTo>
                  <a:cubicBezTo>
                    <a:pt x="3779" y="6301"/>
                    <a:pt x="3335" y="6793"/>
                    <a:pt x="2777" y="6793"/>
                  </a:cubicBezTo>
                  <a:lnTo>
                    <a:pt x="2170" y="6793"/>
                  </a:lnTo>
                  <a:cubicBezTo>
                    <a:pt x="1730" y="6793"/>
                    <a:pt x="1303" y="6439"/>
                    <a:pt x="1241" y="6004"/>
                  </a:cubicBezTo>
                  <a:cubicBezTo>
                    <a:pt x="1158" y="5431"/>
                    <a:pt x="1601" y="4937"/>
                    <a:pt x="2158" y="4937"/>
                  </a:cubicBezTo>
                  <a:close/>
                  <a:moveTo>
                    <a:pt x="6485" y="1"/>
                  </a:moveTo>
                  <a:cubicBezTo>
                    <a:pt x="6284" y="1"/>
                    <a:pt x="6083" y="76"/>
                    <a:pt x="5930" y="226"/>
                  </a:cubicBezTo>
                  <a:cubicBezTo>
                    <a:pt x="5540" y="610"/>
                    <a:pt x="5665" y="1261"/>
                    <a:pt x="6172" y="1477"/>
                  </a:cubicBezTo>
                  <a:lnTo>
                    <a:pt x="6172" y="3096"/>
                  </a:lnTo>
                  <a:lnTo>
                    <a:pt x="5543" y="3712"/>
                  </a:lnTo>
                  <a:lnTo>
                    <a:pt x="5543" y="5074"/>
                  </a:lnTo>
                  <a:lnTo>
                    <a:pt x="4942" y="5074"/>
                  </a:lnTo>
                  <a:lnTo>
                    <a:pt x="4942" y="132"/>
                  </a:lnTo>
                  <a:lnTo>
                    <a:pt x="1" y="132"/>
                  </a:lnTo>
                  <a:lnTo>
                    <a:pt x="1" y="7858"/>
                  </a:lnTo>
                  <a:lnTo>
                    <a:pt x="4942" y="7858"/>
                  </a:lnTo>
                  <a:lnTo>
                    <a:pt x="4942" y="6630"/>
                  </a:lnTo>
                  <a:lnTo>
                    <a:pt x="6016" y="6630"/>
                  </a:lnTo>
                  <a:cubicBezTo>
                    <a:pt x="6401" y="6630"/>
                    <a:pt x="6736" y="6353"/>
                    <a:pt x="6791" y="5971"/>
                  </a:cubicBezTo>
                  <a:cubicBezTo>
                    <a:pt x="6852" y="5550"/>
                    <a:pt x="6565" y="5183"/>
                    <a:pt x="6172" y="5104"/>
                  </a:cubicBezTo>
                  <a:lnTo>
                    <a:pt x="6172" y="3983"/>
                  </a:lnTo>
                  <a:lnTo>
                    <a:pt x="6800" y="3365"/>
                  </a:lnTo>
                  <a:lnTo>
                    <a:pt x="6800" y="1477"/>
                  </a:lnTo>
                  <a:cubicBezTo>
                    <a:pt x="7305" y="1261"/>
                    <a:pt x="7430" y="608"/>
                    <a:pt x="7041" y="226"/>
                  </a:cubicBezTo>
                  <a:cubicBezTo>
                    <a:pt x="6888" y="76"/>
                    <a:pt x="6686" y="1"/>
                    <a:pt x="6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oogle Shape;378;p36">
            <a:extLst>
              <a:ext uri="{FF2B5EF4-FFF2-40B4-BE49-F238E27FC236}">
                <a16:creationId xmlns:a16="http://schemas.microsoft.com/office/drawing/2014/main" id="{57C16C60-C939-205A-D835-DC8FA26274F5}"/>
              </a:ext>
            </a:extLst>
          </p:cNvPr>
          <p:cNvGrpSpPr/>
          <p:nvPr/>
        </p:nvGrpSpPr>
        <p:grpSpPr>
          <a:xfrm>
            <a:off x="5088744" y="1867765"/>
            <a:ext cx="461914" cy="491319"/>
            <a:chOff x="8064537" y="2721380"/>
            <a:chExt cx="346600" cy="368664"/>
          </a:xfrm>
        </p:grpSpPr>
        <p:sp>
          <p:nvSpPr>
            <p:cNvPr id="20" name="Google Shape;379;p36">
              <a:extLst>
                <a:ext uri="{FF2B5EF4-FFF2-40B4-BE49-F238E27FC236}">
                  <a16:creationId xmlns:a16="http://schemas.microsoft.com/office/drawing/2014/main" id="{64EDFFC2-516E-2399-3537-17B6EC21B929}"/>
                </a:ext>
              </a:extLst>
            </p:cNvPr>
            <p:cNvSpPr/>
            <p:nvPr/>
          </p:nvSpPr>
          <p:spPr>
            <a:xfrm>
              <a:off x="8291916" y="2764705"/>
              <a:ext cx="75897" cy="75897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0" y="1"/>
                  </a:moveTo>
                  <a:lnTo>
                    <a:pt x="0" y="618"/>
                  </a:lnTo>
                  <a:cubicBezTo>
                    <a:pt x="851" y="618"/>
                    <a:pt x="1542" y="1309"/>
                    <a:pt x="1542" y="2160"/>
                  </a:cubicBezTo>
                  <a:lnTo>
                    <a:pt x="2159" y="2160"/>
                  </a:lnTo>
                  <a:cubicBezTo>
                    <a:pt x="2159" y="970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Google Shape;380;p36">
              <a:extLst>
                <a:ext uri="{FF2B5EF4-FFF2-40B4-BE49-F238E27FC236}">
                  <a16:creationId xmlns:a16="http://schemas.microsoft.com/office/drawing/2014/main" id="{9A3CDD1B-0E37-4E93-A5BF-95A844AF8E37}"/>
                </a:ext>
              </a:extLst>
            </p:cNvPr>
            <p:cNvSpPr/>
            <p:nvPr/>
          </p:nvSpPr>
          <p:spPr>
            <a:xfrm>
              <a:off x="8291916" y="2721380"/>
              <a:ext cx="119222" cy="119222"/>
            </a:xfrm>
            <a:custGeom>
              <a:avLst/>
              <a:gdLst/>
              <a:ahLst/>
              <a:cxnLst/>
              <a:rect l="l" t="t" r="r" b="b"/>
              <a:pathLst>
                <a:path w="3393" h="3393" extrusionOk="0">
                  <a:moveTo>
                    <a:pt x="0" y="1"/>
                  </a:moveTo>
                  <a:lnTo>
                    <a:pt x="0" y="618"/>
                  </a:lnTo>
                  <a:cubicBezTo>
                    <a:pt x="1532" y="618"/>
                    <a:pt x="2777" y="1863"/>
                    <a:pt x="2777" y="3393"/>
                  </a:cubicBezTo>
                  <a:lnTo>
                    <a:pt x="3392" y="3393"/>
                  </a:lnTo>
                  <a:cubicBezTo>
                    <a:pt x="3392" y="1522"/>
                    <a:pt x="187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Google Shape;381;p36">
              <a:extLst>
                <a:ext uri="{FF2B5EF4-FFF2-40B4-BE49-F238E27FC236}">
                  <a16:creationId xmlns:a16="http://schemas.microsoft.com/office/drawing/2014/main" id="{5C8C4688-9AD4-925C-94D7-B68330C8394E}"/>
                </a:ext>
              </a:extLst>
            </p:cNvPr>
            <p:cNvSpPr/>
            <p:nvPr/>
          </p:nvSpPr>
          <p:spPr>
            <a:xfrm>
              <a:off x="8097145" y="2721591"/>
              <a:ext cx="108469" cy="75862"/>
            </a:xfrm>
            <a:custGeom>
              <a:avLst/>
              <a:gdLst/>
              <a:ahLst/>
              <a:cxnLst/>
              <a:rect l="l" t="t" r="r" b="b"/>
              <a:pathLst>
                <a:path w="3087" h="2159" extrusionOk="0">
                  <a:moveTo>
                    <a:pt x="1" y="1"/>
                  </a:moveTo>
                  <a:lnTo>
                    <a:pt x="1" y="765"/>
                  </a:lnTo>
                  <a:lnTo>
                    <a:pt x="1230" y="765"/>
                  </a:lnTo>
                  <a:lnTo>
                    <a:pt x="1230" y="1394"/>
                  </a:lnTo>
                  <a:lnTo>
                    <a:pt x="1" y="1394"/>
                  </a:lnTo>
                  <a:lnTo>
                    <a:pt x="1" y="2159"/>
                  </a:lnTo>
                  <a:lnTo>
                    <a:pt x="3086" y="2159"/>
                  </a:lnTo>
                  <a:lnTo>
                    <a:pt x="3086" y="1394"/>
                  </a:lnTo>
                  <a:lnTo>
                    <a:pt x="1858" y="1394"/>
                  </a:lnTo>
                  <a:lnTo>
                    <a:pt x="1858" y="765"/>
                  </a:lnTo>
                  <a:lnTo>
                    <a:pt x="3086" y="765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Google Shape;382;p36">
              <a:extLst>
                <a:ext uri="{FF2B5EF4-FFF2-40B4-BE49-F238E27FC236}">
                  <a16:creationId xmlns:a16="http://schemas.microsoft.com/office/drawing/2014/main" id="{39A0EE23-4315-775A-D42A-E36C6209DE2E}"/>
                </a:ext>
              </a:extLst>
            </p:cNvPr>
            <p:cNvSpPr/>
            <p:nvPr/>
          </p:nvSpPr>
          <p:spPr>
            <a:xfrm>
              <a:off x="8127715" y="3008494"/>
              <a:ext cx="47049" cy="22066"/>
            </a:xfrm>
            <a:custGeom>
              <a:avLst/>
              <a:gdLst/>
              <a:ahLst/>
              <a:cxnLst/>
              <a:rect l="l" t="t" r="r" b="b"/>
              <a:pathLst>
                <a:path w="1339" h="628" extrusionOk="0">
                  <a:moveTo>
                    <a:pt x="359" y="0"/>
                  </a:moveTo>
                  <a:cubicBezTo>
                    <a:pt x="216" y="0"/>
                    <a:pt x="87" y="95"/>
                    <a:pt x="51" y="234"/>
                  </a:cubicBezTo>
                  <a:cubicBezTo>
                    <a:pt x="1" y="442"/>
                    <a:pt x="157" y="628"/>
                    <a:pt x="356" y="628"/>
                  </a:cubicBezTo>
                  <a:lnTo>
                    <a:pt x="981" y="628"/>
                  </a:lnTo>
                  <a:cubicBezTo>
                    <a:pt x="1125" y="628"/>
                    <a:pt x="1254" y="533"/>
                    <a:pt x="1288" y="393"/>
                  </a:cubicBezTo>
                  <a:cubicBezTo>
                    <a:pt x="1339" y="186"/>
                    <a:pt x="1183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Google Shape;383;p36">
              <a:extLst>
                <a:ext uri="{FF2B5EF4-FFF2-40B4-BE49-F238E27FC236}">
                  <a16:creationId xmlns:a16="http://schemas.microsoft.com/office/drawing/2014/main" id="{C67589D7-593D-AC38-2329-85AEA3FEBA33}"/>
                </a:ext>
              </a:extLst>
            </p:cNvPr>
            <p:cNvSpPr/>
            <p:nvPr/>
          </p:nvSpPr>
          <p:spPr>
            <a:xfrm>
              <a:off x="8064537" y="2813899"/>
              <a:ext cx="261107" cy="276146"/>
            </a:xfrm>
            <a:custGeom>
              <a:avLst/>
              <a:gdLst/>
              <a:ahLst/>
              <a:cxnLst/>
              <a:rect l="l" t="t" r="r" b="b"/>
              <a:pathLst>
                <a:path w="7431" h="7859" extrusionOk="0">
                  <a:moveTo>
                    <a:pt x="3387" y="1224"/>
                  </a:moveTo>
                  <a:lnTo>
                    <a:pt x="3387" y="1851"/>
                  </a:lnTo>
                  <a:lnTo>
                    <a:pt x="1529" y="1851"/>
                  </a:lnTo>
                  <a:lnTo>
                    <a:pt x="1529" y="1224"/>
                  </a:lnTo>
                  <a:close/>
                  <a:moveTo>
                    <a:pt x="3086" y="2452"/>
                  </a:moveTo>
                  <a:lnTo>
                    <a:pt x="3086" y="3080"/>
                  </a:lnTo>
                  <a:lnTo>
                    <a:pt x="1858" y="3080"/>
                  </a:lnTo>
                  <a:lnTo>
                    <a:pt x="1858" y="2452"/>
                  </a:lnTo>
                  <a:close/>
                  <a:moveTo>
                    <a:pt x="2786" y="3681"/>
                  </a:moveTo>
                  <a:lnTo>
                    <a:pt x="2786" y="4310"/>
                  </a:lnTo>
                  <a:lnTo>
                    <a:pt x="2158" y="4310"/>
                  </a:lnTo>
                  <a:lnTo>
                    <a:pt x="2158" y="3681"/>
                  </a:lnTo>
                  <a:close/>
                  <a:moveTo>
                    <a:pt x="2765" y="4937"/>
                  </a:moveTo>
                  <a:cubicBezTo>
                    <a:pt x="3205" y="4937"/>
                    <a:pt x="3632" y="5291"/>
                    <a:pt x="3696" y="5727"/>
                  </a:cubicBezTo>
                  <a:cubicBezTo>
                    <a:pt x="3779" y="6301"/>
                    <a:pt x="3335" y="6793"/>
                    <a:pt x="2777" y="6793"/>
                  </a:cubicBezTo>
                  <a:lnTo>
                    <a:pt x="2170" y="6793"/>
                  </a:lnTo>
                  <a:cubicBezTo>
                    <a:pt x="1730" y="6793"/>
                    <a:pt x="1303" y="6439"/>
                    <a:pt x="1241" y="6004"/>
                  </a:cubicBezTo>
                  <a:cubicBezTo>
                    <a:pt x="1158" y="5431"/>
                    <a:pt x="1601" y="4937"/>
                    <a:pt x="2158" y="4937"/>
                  </a:cubicBezTo>
                  <a:close/>
                  <a:moveTo>
                    <a:pt x="6485" y="1"/>
                  </a:moveTo>
                  <a:cubicBezTo>
                    <a:pt x="6284" y="1"/>
                    <a:pt x="6083" y="76"/>
                    <a:pt x="5930" y="226"/>
                  </a:cubicBezTo>
                  <a:cubicBezTo>
                    <a:pt x="5540" y="610"/>
                    <a:pt x="5665" y="1261"/>
                    <a:pt x="6172" y="1477"/>
                  </a:cubicBezTo>
                  <a:lnTo>
                    <a:pt x="6172" y="3096"/>
                  </a:lnTo>
                  <a:lnTo>
                    <a:pt x="5543" y="3712"/>
                  </a:lnTo>
                  <a:lnTo>
                    <a:pt x="5543" y="5074"/>
                  </a:lnTo>
                  <a:lnTo>
                    <a:pt x="4942" y="5074"/>
                  </a:lnTo>
                  <a:lnTo>
                    <a:pt x="4942" y="132"/>
                  </a:lnTo>
                  <a:lnTo>
                    <a:pt x="1" y="132"/>
                  </a:lnTo>
                  <a:lnTo>
                    <a:pt x="1" y="7858"/>
                  </a:lnTo>
                  <a:lnTo>
                    <a:pt x="4942" y="7858"/>
                  </a:lnTo>
                  <a:lnTo>
                    <a:pt x="4942" y="6630"/>
                  </a:lnTo>
                  <a:lnTo>
                    <a:pt x="6016" y="6630"/>
                  </a:lnTo>
                  <a:cubicBezTo>
                    <a:pt x="6401" y="6630"/>
                    <a:pt x="6736" y="6353"/>
                    <a:pt x="6791" y="5971"/>
                  </a:cubicBezTo>
                  <a:cubicBezTo>
                    <a:pt x="6852" y="5550"/>
                    <a:pt x="6565" y="5183"/>
                    <a:pt x="6172" y="5104"/>
                  </a:cubicBezTo>
                  <a:lnTo>
                    <a:pt x="6172" y="3983"/>
                  </a:lnTo>
                  <a:lnTo>
                    <a:pt x="6800" y="3365"/>
                  </a:lnTo>
                  <a:lnTo>
                    <a:pt x="6800" y="1477"/>
                  </a:lnTo>
                  <a:cubicBezTo>
                    <a:pt x="7305" y="1261"/>
                    <a:pt x="7430" y="608"/>
                    <a:pt x="7041" y="226"/>
                  </a:cubicBezTo>
                  <a:cubicBezTo>
                    <a:pt x="6888" y="76"/>
                    <a:pt x="6686" y="1"/>
                    <a:pt x="6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B7836E6-25D0-FF11-874B-D3D59314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1153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456</Words>
  <Application>Microsoft Office PowerPoint</Application>
  <PresentationFormat>On-screen Show (16:9)</PresentationFormat>
  <Paragraphs>52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Times New Roman</vt:lpstr>
      <vt:lpstr>Oswald</vt:lpstr>
      <vt:lpstr>Calibri</vt:lpstr>
      <vt:lpstr>Share Tech Mono</vt:lpstr>
      <vt:lpstr>DM Sans</vt:lpstr>
      <vt:lpstr>Bebas Neue</vt:lpstr>
      <vt:lpstr>Arial</vt:lpstr>
      <vt:lpstr>Technology Project Proposal Minitheme by Slidesgo</vt:lpstr>
      <vt:lpstr>FP- GROWTH ALGORITHM</vt:lpstr>
      <vt:lpstr>Thành viên nhóm </vt:lpstr>
      <vt:lpstr>01. Giới thiệu chung</vt:lpstr>
      <vt:lpstr>Khai phá luật kết hợp</vt:lpstr>
      <vt:lpstr>Khai phá luật kết hợp</vt:lpstr>
      <vt:lpstr>Khai phá luật kết hợp</vt:lpstr>
      <vt:lpstr>02. Cách hoạt động</vt:lpstr>
      <vt:lpstr>FP- GROWTH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03. Ưu, nhược điểm </vt:lpstr>
      <vt:lpstr>PowerPoint Presentation</vt:lpstr>
      <vt:lpstr>FP- GROWTH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FP- GROWTH ALGORITHM</dc:title>
  <cp:lastModifiedBy>Phan Quốc Lưu</cp:lastModifiedBy>
  <cp:revision>9</cp:revision>
  <dcterms:modified xsi:type="dcterms:W3CDTF">2023-04-22T01:50:11Z</dcterms:modified>
</cp:coreProperties>
</file>